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nstrument Sans Medium" panose="020B0604020202020204" charset="0"/>
      <p:regular r:id="rId12"/>
    </p:embeddedFont>
    <p:embeddedFont>
      <p:font typeface="Instrument Sans Semi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4068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5090" dir="2700000" algn="bl" rotWithShape="0">
              <a:srgbClr val="BBD9F5">
                <a:alpha val="100000"/>
              </a:srgbClr>
            </a:outerShdw>
          </a:effectLst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70" y="399958"/>
            <a:ext cx="13763387" cy="774192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56170" y="399958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2895957" y="2897267"/>
            <a:ext cx="8838486" cy="920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200"/>
              </a:lnSpc>
              <a:buNone/>
            </a:pPr>
            <a:r>
              <a:rPr lang="en-US" sz="57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Used Car Price Prediction</a:t>
            </a:r>
            <a:endParaRPr lang="en-US" sz="5750" dirty="0"/>
          </a:p>
        </p:txBody>
      </p:sp>
      <p:sp>
        <p:nvSpPr>
          <p:cNvPr id="6" name="Text 3"/>
          <p:cNvSpPr/>
          <p:nvPr/>
        </p:nvSpPr>
        <p:spPr>
          <a:xfrm>
            <a:off x="1876782" y="4137422"/>
            <a:ext cx="10876717" cy="533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33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 Machine Learning Approach to Fair Market Valuation</a:t>
            </a:r>
            <a:endParaRPr lang="en-US" sz="3350" dirty="0"/>
          </a:p>
        </p:txBody>
      </p:sp>
      <p:sp>
        <p:nvSpPr>
          <p:cNvPr id="7" name="Text 4"/>
          <p:cNvSpPr/>
          <p:nvPr/>
        </p:nvSpPr>
        <p:spPr>
          <a:xfrm>
            <a:off x="1180267" y="4990862"/>
            <a:ext cx="1226986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Presented by: Vansh Kumar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85668" y="321899"/>
            <a:ext cx="13763387" cy="7752159"/>
          </a:xfrm>
          <a:prstGeom prst="roundRect">
            <a:avLst>
              <a:gd name="adj" fmla="val 3772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0010" dir="2700000" algn="bl" rotWithShape="0">
              <a:srgbClr val="BBD9F5">
                <a:alpha val="10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1144072" y="802124"/>
            <a:ext cx="12342257" cy="1268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Challenge: Pricing Opacity in the Used Car Market</a:t>
            </a:r>
            <a:endParaRPr lang="en-US" sz="3950" dirty="0"/>
          </a:p>
        </p:txBody>
      </p:sp>
      <p:sp>
        <p:nvSpPr>
          <p:cNvPr id="4" name="Shape 2"/>
          <p:cNvSpPr/>
          <p:nvPr/>
        </p:nvSpPr>
        <p:spPr>
          <a:xfrm>
            <a:off x="1144072" y="2476857"/>
            <a:ext cx="3978712" cy="4960858"/>
          </a:xfrm>
          <a:prstGeom prst="roundRect">
            <a:avLst>
              <a:gd name="adj" fmla="val 4593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166932" y="2499717"/>
            <a:ext cx="3932992" cy="609124"/>
          </a:xfrm>
          <a:prstGeom prst="roundRect">
            <a:avLst>
              <a:gd name="adj" fmla="val 25497"/>
            </a:avLst>
          </a:prstGeom>
          <a:solidFill>
            <a:srgbClr val="CEE6FD"/>
          </a:solidFill>
          <a:ln/>
        </p:spPr>
      </p:sp>
      <p:sp>
        <p:nvSpPr>
          <p:cNvPr id="6" name="Text 4"/>
          <p:cNvSpPr/>
          <p:nvPr/>
        </p:nvSpPr>
        <p:spPr>
          <a:xfrm>
            <a:off x="2981087" y="2613898"/>
            <a:ext cx="304562" cy="380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7" name="Text 5"/>
          <p:cNvSpPr/>
          <p:nvPr/>
        </p:nvSpPr>
        <p:spPr>
          <a:xfrm>
            <a:off x="1369933" y="3311843"/>
            <a:ext cx="2538055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Challenge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1369933" y="3750945"/>
            <a:ext cx="352698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used car market suffers from pricing opacity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1369933" y="4471511"/>
            <a:ext cx="352698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Sellers struggle to price competitively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1369933" y="5192078"/>
            <a:ext cx="3526988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Buyers fear overpaying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1369933" y="5587841"/>
            <a:ext cx="3526988" cy="16240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Traditional valuation methods often fail to account for the complex, non-linear interaction between vehicle age, power, and condition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5325785" y="2476857"/>
            <a:ext cx="3978712" cy="4960858"/>
          </a:xfrm>
          <a:prstGeom prst="roundRect">
            <a:avLst>
              <a:gd name="adj" fmla="val 4593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5348645" y="2499717"/>
            <a:ext cx="3932992" cy="609124"/>
          </a:xfrm>
          <a:prstGeom prst="roundRect">
            <a:avLst>
              <a:gd name="adj" fmla="val 25497"/>
            </a:avLst>
          </a:prstGeom>
          <a:solidFill>
            <a:srgbClr val="CEE6FD"/>
          </a:solidFill>
          <a:ln/>
        </p:spPr>
      </p:sp>
      <p:sp>
        <p:nvSpPr>
          <p:cNvPr id="14" name="Text 12"/>
          <p:cNvSpPr/>
          <p:nvPr/>
        </p:nvSpPr>
        <p:spPr>
          <a:xfrm>
            <a:off x="7162800" y="2613898"/>
            <a:ext cx="304562" cy="380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5" name="Text 13"/>
          <p:cNvSpPr/>
          <p:nvPr/>
        </p:nvSpPr>
        <p:spPr>
          <a:xfrm>
            <a:off x="5551646" y="3311843"/>
            <a:ext cx="2538055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Objective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5551646" y="3750945"/>
            <a:ext cx="3526988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Build a data-driven Machine Learning model to predict the "Fair Market Value" of a vehicle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9507498" y="2476857"/>
            <a:ext cx="3978712" cy="4960858"/>
          </a:xfrm>
          <a:prstGeom prst="roundRect">
            <a:avLst>
              <a:gd name="adj" fmla="val 4593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9530358" y="2499717"/>
            <a:ext cx="3932992" cy="609124"/>
          </a:xfrm>
          <a:prstGeom prst="roundRect">
            <a:avLst>
              <a:gd name="adj" fmla="val 25497"/>
            </a:avLst>
          </a:prstGeom>
          <a:solidFill>
            <a:srgbClr val="CEE6FD"/>
          </a:solidFill>
          <a:ln/>
        </p:spPr>
      </p:sp>
      <p:sp>
        <p:nvSpPr>
          <p:cNvPr id="19" name="Text 17"/>
          <p:cNvSpPr/>
          <p:nvPr/>
        </p:nvSpPr>
        <p:spPr>
          <a:xfrm>
            <a:off x="11344513" y="2613898"/>
            <a:ext cx="304562" cy="380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20" name="Text 18"/>
          <p:cNvSpPr/>
          <p:nvPr/>
        </p:nvSpPr>
        <p:spPr>
          <a:xfrm>
            <a:off x="9733359" y="3311843"/>
            <a:ext cx="2538055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Success Metric</a:t>
            </a:r>
            <a:endParaRPr lang="en-US" sz="1950" dirty="0"/>
          </a:p>
        </p:txBody>
      </p:sp>
      <p:sp>
        <p:nvSpPr>
          <p:cNvPr id="21" name="Text 19"/>
          <p:cNvSpPr/>
          <p:nvPr/>
        </p:nvSpPr>
        <p:spPr>
          <a:xfrm>
            <a:off x="9733359" y="3750945"/>
            <a:ext cx="352698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Minimize the Root Mean Squared Error (RMSE)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9733359" y="4471511"/>
            <a:ext cx="352698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Maximize the R² score to explain price variance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00775" y="300232"/>
            <a:ext cx="13763387" cy="7741920"/>
          </a:xfrm>
          <a:prstGeom prst="roundRect">
            <a:avLst>
              <a:gd name="adj" fmla="val 3614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77470" dir="2700000" algn="bl" rotWithShape="0">
              <a:srgbClr val="BBD9F5">
                <a:alpha val="10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1113592" y="926187"/>
            <a:ext cx="7068622" cy="60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Foundation &amp; Preparation</a:t>
            </a:r>
            <a:endParaRPr lang="en-US" sz="3800" dirty="0"/>
          </a:p>
        </p:txBody>
      </p:sp>
      <p:sp>
        <p:nvSpPr>
          <p:cNvPr id="4" name="Shape 2"/>
          <p:cNvSpPr/>
          <p:nvPr/>
        </p:nvSpPr>
        <p:spPr>
          <a:xfrm>
            <a:off x="1113592" y="1922026"/>
            <a:ext cx="12403217" cy="1165860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136452" y="1944886"/>
            <a:ext cx="777240" cy="1120140"/>
          </a:xfrm>
          <a:prstGeom prst="roundRect">
            <a:avLst>
              <a:gd name="adj" fmla="val 18971"/>
            </a:avLst>
          </a:prstGeom>
          <a:solidFill>
            <a:srgbClr val="CEE6FD"/>
          </a:solidFill>
          <a:ln/>
        </p:spPr>
      </p:sp>
      <p:sp>
        <p:nvSpPr>
          <p:cNvPr id="6" name="Text 4"/>
          <p:cNvSpPr/>
          <p:nvPr/>
        </p:nvSpPr>
        <p:spPr>
          <a:xfrm>
            <a:off x="2108002" y="2139196"/>
            <a:ext cx="2428875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Source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2108002" y="2559368"/>
            <a:ext cx="11191637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omitted_data_cars_sampled.csv (Cleaned subset)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1113592" y="3282196"/>
            <a:ext cx="12403217" cy="1592818"/>
          </a:xfrm>
          <a:prstGeom prst="roundRect">
            <a:avLst>
              <a:gd name="adj" fmla="val 10980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1136452" y="3305056"/>
            <a:ext cx="777240" cy="1547098"/>
          </a:xfrm>
          <a:prstGeom prst="roundRect">
            <a:avLst>
              <a:gd name="adj" fmla="val 18971"/>
            </a:avLst>
          </a:prstGeom>
          <a:solidFill>
            <a:srgbClr val="CEE6FD"/>
          </a:solidFill>
          <a:ln/>
        </p:spPr>
      </p:sp>
      <p:sp>
        <p:nvSpPr>
          <p:cNvPr id="10" name="Text 8"/>
          <p:cNvSpPr/>
          <p:nvPr/>
        </p:nvSpPr>
        <p:spPr>
          <a:xfrm>
            <a:off x="2108002" y="3499366"/>
            <a:ext cx="2428875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Volume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2108002" y="3919538"/>
            <a:ext cx="11191637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~33,000 Total Records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2108002" y="4346972"/>
            <a:ext cx="11191637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Split: 70% Training / 30% Testing</a:t>
            </a:r>
            <a:endParaRPr lang="en-US" sz="1500" dirty="0"/>
          </a:p>
        </p:txBody>
      </p:sp>
      <p:sp>
        <p:nvSpPr>
          <p:cNvPr id="13" name="Shape 11"/>
          <p:cNvSpPr/>
          <p:nvPr/>
        </p:nvSpPr>
        <p:spPr>
          <a:xfrm>
            <a:off x="1113592" y="5069324"/>
            <a:ext cx="12403217" cy="2233970"/>
          </a:xfrm>
          <a:prstGeom prst="roundRect">
            <a:avLst>
              <a:gd name="adj" fmla="val 7828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1136452" y="5092184"/>
            <a:ext cx="777240" cy="2188250"/>
          </a:xfrm>
          <a:prstGeom prst="roundRect">
            <a:avLst>
              <a:gd name="adj" fmla="val 18971"/>
            </a:avLst>
          </a:prstGeom>
          <a:solidFill>
            <a:srgbClr val="CEE6FD"/>
          </a:solidFill>
          <a:ln/>
        </p:spPr>
      </p:sp>
      <p:sp>
        <p:nvSpPr>
          <p:cNvPr id="15" name="Text 13"/>
          <p:cNvSpPr/>
          <p:nvPr/>
        </p:nvSpPr>
        <p:spPr>
          <a:xfrm>
            <a:off x="2108002" y="5286494"/>
            <a:ext cx="263390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Preprocessing Pipeline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2108002" y="5706666"/>
            <a:ext cx="11191637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/>
            </a:pPr>
            <a:r>
              <a:rPr lang="en-US" sz="150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Cleaning</a:t>
            </a: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Rows with missing values were removed to ensure data integrity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2108002" y="6085523"/>
            <a:ext cx="11191637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2"/>
            </a:pPr>
            <a:r>
              <a:rPr lang="en-US" sz="150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Transformation</a:t>
            </a: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The target variable (price) was Log-Transformed (np.log) This is crucial because car prices are right-skewed (many cheap cars, few expensive ones) The log transform normalizes this, helping the model learn better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2108002" y="6775252"/>
            <a:ext cx="11191637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3"/>
            </a:pPr>
            <a:r>
              <a:rPr lang="en-US" sz="150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Encoding</a:t>
            </a: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Categorical features (Fuel Type, Gearbox) were One-Hot Encoded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33868" y="344201"/>
            <a:ext cx="13763387" cy="7764304"/>
          </a:xfrm>
          <a:prstGeom prst="roundRect">
            <a:avLst>
              <a:gd name="adj" fmla="val 3514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74930" dir="2700000" algn="bl" rotWithShape="0">
              <a:srgbClr val="BBD9F5">
                <a:alpha val="10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1096566" y="764858"/>
            <a:ext cx="9809917" cy="591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Insights from EDA (Feature Importance)</a:t>
            </a:r>
            <a:endParaRPr lang="en-US" sz="3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2220" y="1735693"/>
            <a:ext cx="9585841" cy="575143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33868" y="366504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5090" dir="2700000" algn="bl" rotWithShape="0">
              <a:srgbClr val="BBD9F5">
                <a:alpha val="10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3731181" y="1405295"/>
            <a:ext cx="7167920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4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Importance Analysis</a:t>
            </a:r>
            <a:endParaRPr lang="en-US" sz="4200" dirty="0"/>
          </a:p>
        </p:txBody>
      </p:sp>
      <p:sp>
        <p:nvSpPr>
          <p:cNvPr id="4" name="Shape 2"/>
          <p:cNvSpPr/>
          <p:nvPr/>
        </p:nvSpPr>
        <p:spPr>
          <a:xfrm>
            <a:off x="1180267" y="2498884"/>
            <a:ext cx="3947636" cy="3338513"/>
          </a:xfrm>
          <a:prstGeom prst="roundRect">
            <a:avLst>
              <a:gd name="adj" fmla="val 5752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424107" y="2742724"/>
            <a:ext cx="268819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Dominant Predictors: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1424107" y="3204091"/>
            <a:ext cx="3459956" cy="1365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Age: The single most critical factor in depreciation. The model heavily relies on this to determine the baseline price.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1424107" y="4697492"/>
            <a:ext cx="3459956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PowerPS: Engine power is the second strongest driver of value.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5341263" y="2498884"/>
            <a:ext cx="3947755" cy="3338513"/>
          </a:xfrm>
          <a:prstGeom prst="roundRect">
            <a:avLst>
              <a:gd name="adj" fmla="val 5752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585103" y="2742724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Condition Matters: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585103" y="3204091"/>
            <a:ext cx="3460075" cy="2389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notRepairedDamage_yes: This specific flag is the 3rd most important feature. A car with unrepaired damage drastically reduces the predicted value, outweighing features like brand or fuel type.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9502378" y="2498884"/>
            <a:ext cx="3947755" cy="3338513"/>
          </a:xfrm>
          <a:prstGeom prst="roundRect">
            <a:avLst>
              <a:gd name="adj" fmla="val 5752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46218" y="2742724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Minor Factors: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9746218" y="3204091"/>
            <a:ext cx="3460075" cy="1365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Fuel type (diesel vs petrol) and transmission (manual) play a role but are secondary to Age and Power.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1180267" y="6157436"/>
            <a:ext cx="5334595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endParaRPr lang="en-US" sz="4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45019" y="341352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5090" dir="2700000" algn="bl" rotWithShape="0">
              <a:srgbClr val="BBD9F5">
                <a:alpha val="10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1180267" y="1137166"/>
            <a:ext cx="8981480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Development &amp; Optimization</a:t>
            </a:r>
            <a:endParaRPr lang="en-US" sz="4200" dirty="0"/>
          </a:p>
        </p:txBody>
      </p:sp>
      <p:sp>
        <p:nvSpPr>
          <p:cNvPr id="4" name="Text 2"/>
          <p:cNvSpPr/>
          <p:nvPr/>
        </p:nvSpPr>
        <p:spPr>
          <a:xfrm>
            <a:off x="1180267" y="2230755"/>
            <a:ext cx="1226986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predictive model is built using a </a:t>
            </a: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Random Forest Regressor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algorithm.</a:t>
            </a:r>
            <a:endParaRPr lang="en-US" sz="16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267" y="2812137"/>
            <a:ext cx="6134933" cy="8534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393627" y="3878937"/>
            <a:ext cx="294763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Phase 1: Baseline Model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393627" y="4340304"/>
            <a:ext cx="570821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Settings: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n_estimators=220, max_depth=87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1393627" y="4756309"/>
            <a:ext cx="5708213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Issue: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Severe Overfitting. The model memorized the training data (R²=0.96) but struggled to generalize effectively</a:t>
            </a:r>
            <a:endParaRPr lang="en-US" sz="16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812137"/>
            <a:ext cx="6134933" cy="85344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528560" y="3878937"/>
            <a:ext cx="507372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Phase 2: Tuning (RandomizedSearchCV)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7528560" y="4340304"/>
            <a:ext cx="5708213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Tested 100 combinations of parameters using 3-Fold Cross-Validation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7528560" y="5097661"/>
            <a:ext cx="5708213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Optimal Parameters: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n_estimators=52, max_depth=110, min_samples_split=100</a:t>
            </a:r>
            <a:endParaRPr lang="en-US" sz="1650" dirty="0"/>
          </a:p>
        </p:txBody>
      </p:sp>
      <p:sp>
        <p:nvSpPr>
          <p:cNvPr id="13" name="Text 9"/>
          <p:cNvSpPr/>
          <p:nvPr/>
        </p:nvSpPr>
        <p:spPr>
          <a:xfrm>
            <a:off x="7528560" y="5855018"/>
            <a:ext cx="5708213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Logic: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Setting min_samples_split to 100 forced the trees to be simpler, preventing them from isolating specific outliers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61248" y="317302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5090" dir="2700000" algn="bl" rotWithShape="0">
              <a:srgbClr val="BBD9F5">
                <a:alpha val="10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1180267" y="2526625"/>
            <a:ext cx="10494169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Performance &amp; Diagnostic Analysis</a:t>
            </a:r>
            <a:endParaRPr lang="en-US" sz="4200" dirty="0"/>
          </a:p>
        </p:txBody>
      </p:sp>
      <p:sp>
        <p:nvSpPr>
          <p:cNvPr id="4" name="Shape 2"/>
          <p:cNvSpPr/>
          <p:nvPr/>
        </p:nvSpPr>
        <p:spPr>
          <a:xfrm>
            <a:off x="1180267" y="3620214"/>
            <a:ext cx="480060" cy="480060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5" name="Text 3"/>
          <p:cNvSpPr/>
          <p:nvPr/>
        </p:nvSpPr>
        <p:spPr>
          <a:xfrm>
            <a:off x="1873687" y="3660219"/>
            <a:ext cx="5469255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Performance Metrics (Tuned Model)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1873687" y="4188262"/>
            <a:ext cx="1157644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Test R² Score: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0.82 (The model explains 82% of the price variance)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1873687" y="4604266"/>
            <a:ext cx="1157644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Test RMSE: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~4,269 (Average prediction error in currency units)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1873687" y="5020270"/>
            <a:ext cx="11576447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Generalization: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The gap between Train RMSE (4244) and Test RMSE (4269) is negligible, proving the model is robust and not overfitting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33868" y="243840"/>
            <a:ext cx="13763387" cy="8705731"/>
          </a:xfrm>
          <a:prstGeom prst="roundRect">
            <a:avLst>
              <a:gd name="adj" fmla="val 2411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57150" dir="2700000" algn="bl" rotWithShape="0">
              <a:srgbClr val="BBD9F5">
                <a:alpha val="10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5493187" y="644604"/>
            <a:ext cx="3644027" cy="455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8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Visual Analysis</a:t>
            </a:r>
            <a:endParaRPr lang="en-US" sz="2850" dirty="0"/>
          </a:p>
        </p:txBody>
      </p:sp>
      <p:sp>
        <p:nvSpPr>
          <p:cNvPr id="4" name="Text 2"/>
          <p:cNvSpPr/>
          <p:nvPr/>
        </p:nvSpPr>
        <p:spPr>
          <a:xfrm>
            <a:off x="943570" y="1464469"/>
            <a:ext cx="2087880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Actual vs. Predicted Plot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943570" y="1837849"/>
            <a:ext cx="6193869" cy="466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Shows a strong linear correlation along the red diagonal line, indicating high accuracy for the majority of vehicles.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943570" y="2435185"/>
            <a:ext cx="6193869" cy="466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Deviation: The model struggles slightly with ultra-high-value cars (top right corner), often under-predicting their price.</a:t>
            </a:r>
            <a:endParaRPr lang="en-US" sz="11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570" y="3065383"/>
            <a:ext cx="6193869" cy="464534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00580" y="1464469"/>
            <a:ext cx="1822013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Residual Plot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7500580" y="1837849"/>
            <a:ext cx="6193869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residuals cluster densely around 0, which is ideal.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500580" y="2202061"/>
            <a:ext cx="6193869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Outliers: There are visible outliers where the residual is negative (Actual &lt; Predicted) or positive (Actual &gt; Predicted), likely due to rare collector cars or data entry errors in the dataset.</a:t>
            </a:r>
            <a:endParaRPr lang="en-US" sz="110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0580" y="3065383"/>
            <a:ext cx="6193869" cy="464534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43570" y="8093273"/>
            <a:ext cx="3644027" cy="455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endParaRPr lang="en-US" sz="2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56170" y="342543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5090" dir="2700000" algn="bl" rotWithShape="0">
              <a:srgbClr val="BBD9F5">
                <a:alpha val="10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1180267" y="997506"/>
            <a:ext cx="10904339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Conclusions &amp; Strategic Recommendations</a:t>
            </a:r>
            <a:endParaRPr lang="en-US" sz="4200" dirty="0"/>
          </a:p>
        </p:txBody>
      </p:sp>
      <p:sp>
        <p:nvSpPr>
          <p:cNvPr id="4" name="Shape 2"/>
          <p:cNvSpPr/>
          <p:nvPr/>
        </p:nvSpPr>
        <p:spPr>
          <a:xfrm>
            <a:off x="1180267" y="2091095"/>
            <a:ext cx="12269867" cy="2122408"/>
          </a:xfrm>
          <a:prstGeom prst="roundRect">
            <a:avLst>
              <a:gd name="adj" fmla="val 9049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210747" y="2121575"/>
            <a:ext cx="853440" cy="2061448"/>
          </a:xfrm>
          <a:prstGeom prst="roundRect">
            <a:avLst>
              <a:gd name="adj" fmla="val 18217"/>
            </a:avLst>
          </a:prstGeom>
          <a:solidFill>
            <a:srgbClr val="CEE6FD"/>
          </a:solidFill>
          <a:ln/>
        </p:spPr>
      </p:sp>
      <p:sp>
        <p:nvSpPr>
          <p:cNvPr id="6" name="Text 4"/>
          <p:cNvSpPr/>
          <p:nvPr/>
        </p:nvSpPr>
        <p:spPr>
          <a:xfrm>
            <a:off x="1477447" y="2952274"/>
            <a:ext cx="320040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5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2277547" y="2334935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2277547" y="2796302"/>
            <a:ext cx="1092874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 successfully moved from an overfit baseline model to a generalized tuned model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2277547" y="3212306"/>
            <a:ext cx="1092874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model confirms that Age, Horsepower, and Damage Status are the "Holy Trinity" of used car valuation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2277547" y="3628311"/>
            <a:ext cx="1092874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With an R² of 0.82, the model is reliable for mass-market vehicles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1180267" y="4426863"/>
            <a:ext cx="12269867" cy="2805113"/>
          </a:xfrm>
          <a:prstGeom prst="roundRect">
            <a:avLst>
              <a:gd name="adj" fmla="val 6846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1210747" y="4457343"/>
            <a:ext cx="853440" cy="2744152"/>
          </a:xfrm>
          <a:prstGeom prst="roundRect">
            <a:avLst>
              <a:gd name="adj" fmla="val 18217"/>
            </a:avLst>
          </a:prstGeom>
          <a:solidFill>
            <a:srgbClr val="CEE6FD"/>
          </a:solidFill>
          <a:ln/>
        </p:spPr>
      </p:sp>
      <p:sp>
        <p:nvSpPr>
          <p:cNvPr id="13" name="Text 11"/>
          <p:cNvSpPr/>
          <p:nvPr/>
        </p:nvSpPr>
        <p:spPr>
          <a:xfrm>
            <a:off x="1477447" y="5629394"/>
            <a:ext cx="320040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5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500" dirty="0"/>
          </a:p>
        </p:txBody>
      </p:sp>
      <p:sp>
        <p:nvSpPr>
          <p:cNvPr id="14" name="Text 12"/>
          <p:cNvSpPr/>
          <p:nvPr/>
        </p:nvSpPr>
        <p:spPr>
          <a:xfrm>
            <a:off x="2277547" y="4670703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Recommendations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2277547" y="5132070"/>
            <a:ext cx="1092874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Font typeface="+mj-lt"/>
              <a:buAutoNum type="arabicPeriod"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Deployment The model (best_random_forest_model.pkl) is ready for API integration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2277547" y="5548074"/>
            <a:ext cx="10928747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Font typeface="+mj-lt"/>
              <a:buAutoNum type="arabicPeriod" startAt="2"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Business Rule Implement a "Manual Review" flag for cars predicted above $60,000, as the visual plots show higher variance in that range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2277547" y="6305431"/>
            <a:ext cx="10928747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Font typeface="+mj-lt"/>
              <a:buAutoNum type="arabicPeriod" startAt="3"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Future Work Re-introduce Brand and Model columns using Target Encoding to capture the "Luxury Brand Premium" that PowerPS alone cannot explain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725</Words>
  <Application>Microsoft Office PowerPoint</Application>
  <PresentationFormat>Custom</PresentationFormat>
  <Paragraphs>77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Instrument Sans Semi Bold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Vansh Kumar</cp:lastModifiedBy>
  <cp:revision>2</cp:revision>
  <dcterms:created xsi:type="dcterms:W3CDTF">2025-12-18T05:23:48Z</dcterms:created>
  <dcterms:modified xsi:type="dcterms:W3CDTF">2025-12-18T05:29:02Z</dcterms:modified>
</cp:coreProperties>
</file>